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03648" y="188640"/>
            <a:ext cx="7406640" cy="836854"/>
          </a:xfrm>
        </p:spPr>
        <p:txBody>
          <a:bodyPr/>
          <a:lstStyle/>
          <a:p>
            <a:pPr algn="ctr"/>
            <a:r>
              <a:rPr lang="ar-IQ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الاسمنت</a:t>
            </a:r>
            <a:endParaRPr lang="en-US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7848872" cy="5688632"/>
          </a:xfrm>
        </p:spPr>
        <p:txBody>
          <a:bodyPr>
            <a:normAutofit fontScale="92500"/>
          </a:bodyPr>
          <a:lstStyle/>
          <a:p>
            <a:pPr algn="r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الأسمنت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مادة ناعمة، إذا أضفنا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لھا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الماء نحصل على مونة لزجة،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تتحول لصلدة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بعد فترة من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الزمن في الماء أو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الھواء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على السواء، وبالتالي نقول أن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للأسمنت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خواص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ھیدرولیكیة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أي أن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للأسمنت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الكفاءة على </a:t>
            </a:r>
            <a:r>
              <a:rPr lang="ar-IQ">
                <a:latin typeface="Times New Roman" pitchFamily="18" charset="0"/>
                <a:cs typeface="Times New Roman" pitchFamily="18" charset="0"/>
              </a:rPr>
              <a:t>التجمد </a:t>
            </a:r>
            <a:r>
              <a:rPr lang="ar-IQ" smtClean="0">
                <a:latin typeface="Times New Roman" pitchFamily="18" charset="0"/>
                <a:cs typeface="Times New Roman" pitchFamily="18" charset="0"/>
              </a:rPr>
              <a:t>والوصول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إلى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حالته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الصلبة تحت الماء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نتیجة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لبعض التفاعلات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الكیمیائیة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المختلفة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وتكوین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منتج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مقاوم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لتیارات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الماء. لذلك فإن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للأسمنت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دور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ھام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كمادة لاحمة مسؤولة عن التلاصق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المواد والعناصر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المختلفة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الدور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یظھر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استخدامات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الأسمنت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بكثرة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الأعمال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الإنشائیة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والمعماریة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الأسمنت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المعروف والشائع الاستخدام في البناء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الاسمنت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الذي اكتشفه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جوزیف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اسبیدن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البناء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الانجلیزي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في أوائل القرن التاسع عشر .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یرجع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اسم بورتلاند إلى تشابه صلادة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الأسمنت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مع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بعض أحجار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البناء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الموجودة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جزیرة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بورتلاند بإنجلترا لذلك أطلق على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النوع من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الأسمنت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dirty="0" err="1">
                <a:latin typeface="Times New Roman" pitchFamily="18" charset="0"/>
                <a:cs typeface="Times New Roman" pitchFamily="18" charset="0"/>
              </a:rPr>
              <a:t>بالأسمنت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والذي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ینتج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تسخین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خلیط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الطین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الناعم جدًا والحجر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الجیري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فرن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حتى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یتطایر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ثاني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أكسید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الكربون لنحصل على مادة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أسمنتیة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لاحمة تحت الماء أو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الھواء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3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476672"/>
            <a:ext cx="8250120" cy="6192688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buNone/>
            </a:pPr>
            <a:r>
              <a:rPr lang="ar-IQ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انواع </a:t>
            </a:r>
            <a:r>
              <a:rPr lang="ar-IQ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اخرى من الاسمنت </a:t>
            </a:r>
            <a:r>
              <a:rPr lang="ar-IQ" sz="3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الغیر</a:t>
            </a:r>
            <a:r>
              <a:rPr lang="ar-IQ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بورتلاندیك</a:t>
            </a:r>
            <a:endParaRPr lang="ar-IQ" sz="3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Expansive Cement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سمنت التمدد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.1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في صناعة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الاسمنت تستخدم مواد تساعد على التمدد وتضاف الى الاسمنت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الاعتیادي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(مثل</a:t>
            </a: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وھي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عادة خبث الافران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لتستقبل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وببطئ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Stabilizer)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الاترنجیت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) وتستعمل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ایضا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مادة مثبتة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الفائض من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كبریتات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الكالسیوم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النوع من الاسمنت لتجاوز حالة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الانكماش في الاسمنت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الاعتیادي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وخاصة في المناطق ذات الاجواء الحارة.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ویستخدم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ایضا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عندما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نرید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ان نبدل خرسانة مصبوبة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بأخرى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صالحة في منشأ ما كي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لاتبقى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فواصل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الصبة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القدیمة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والجدیدة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الخاصیة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تمكننا من ملئ الثغرات في الانفاق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والسرادیب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بحقن مونة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الاسمنت.</a:t>
            </a: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Alumina Cement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الاسمنت 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عالي </a:t>
            </a:r>
            <a:r>
              <a:rPr lang="ar-IQ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الالومینا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.2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او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مایسمى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ایضا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الاسمنت الحراري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انھ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یقاوم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الحرارة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ویستخدم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في الافران التي تتطلب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حرارة </a:t>
            </a:r>
            <a:r>
              <a:rPr lang="ar-IQ" smtClean="0">
                <a:latin typeface="Times New Roman" pitchFamily="18" charset="0"/>
                <a:cs typeface="Times New Roman" pitchFamily="18" charset="0"/>
              </a:rPr>
              <a:t>عالیة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یصنع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النوع من الاسمنت من صخور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البوكسایت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التي تمتاز بان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فیھا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نسبة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الومینا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منخفضة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القاعدیة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. ان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C3A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ومن الحجر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الجیري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والمركب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الرئیسي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في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الاسمنت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ھو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انخفاض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القاعدیة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یقلل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من خطر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تكوین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الاترنجیت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وكذلك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یقلل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من انخفاض المقاومة في درجات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فما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فوق الى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400°C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الحراریة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بسبب تحلل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ھیدروكسید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الكالسیوم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في درجة حرارة</a:t>
            </a: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یتبخر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الماء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المركب اذا تعرض للماء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یحصل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تفاعل عكسي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یؤدي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الى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زیادة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في الحجم.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في درجات الحرارة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الاعتیادیة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یفضل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استخدام الاسمنت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الاعتیادي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بدلا من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الالومیني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800 )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یفضل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استخدام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°C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وذلك لضعف مقاومة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الاخیر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لكن في درجات الحرارة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( اعلى من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الاسمنت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الالومیني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2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ar-IQ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صناعة وانتاج الاسمنت </a:t>
            </a:r>
            <a:r>
              <a:rPr lang="ar-IQ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البورتلاندي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84970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1216612" y="5805264"/>
            <a:ext cx="7498080" cy="85010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ar-IQ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ضعيفة من احد هذه المواد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9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404664"/>
            <a:ext cx="7386024" cy="5915744"/>
          </a:xfrm>
        </p:spPr>
        <p:txBody>
          <a:bodyPr>
            <a:normAutofit/>
          </a:bodyPr>
          <a:lstStyle/>
          <a:p>
            <a:pPr marL="82296" indent="0" algn="r">
              <a:buNone/>
            </a:pPr>
            <a:r>
              <a:rPr lang="ar-IQ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مكونات </a:t>
            </a:r>
            <a:r>
              <a:rPr lang="ar-IQ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الاسمنت </a:t>
            </a:r>
            <a:r>
              <a:rPr lang="ar-IQ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وتركیبه</a:t>
            </a:r>
            <a:r>
              <a:rPr lang="ar-IQ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الكیمیاوي</a:t>
            </a:r>
            <a:endParaRPr lang="ar-IQ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    المكونات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الأساسیة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للأسمنت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تنحصر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الجیر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والسیلیكات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والأ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لومینا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وأكاسید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الحدید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وعندما تخلط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المكونات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ویتم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علیھا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عملیة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الحرق بالأفران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ویتكون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الكلنكر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والذي </a:t>
            </a:r>
            <a:r>
              <a:rPr lang="ar-IQ" sz="3600" dirty="0" err="1" smtClean="0">
                <a:latin typeface="Times New Roman" pitchFamily="18" charset="0"/>
                <a:cs typeface="Times New Roman" pitchFamily="18" charset="0"/>
              </a:rPr>
              <a:t>یحتوي</a:t>
            </a:r>
            <a:r>
              <a:rPr lang="ar-IQ" sz="3600" dirty="0" smtClean="0">
                <a:latin typeface="Times New Roman" pitchFamily="18" charset="0"/>
                <a:cs typeface="Times New Roman" pitchFamily="18" charset="0"/>
              </a:rPr>
              <a:t> على أربعة 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مركبات </a:t>
            </a:r>
            <a:r>
              <a:rPr lang="ar-IQ" sz="3600" dirty="0" err="1">
                <a:latin typeface="Times New Roman" pitchFamily="18" charset="0"/>
                <a:cs typeface="Times New Roman" pitchFamily="18" charset="0"/>
              </a:rPr>
              <a:t>رئیسیة</a:t>
            </a:r>
            <a:r>
              <a:rPr lang="ar-IQ" sz="3600" dirty="0">
                <a:latin typeface="Times New Roman" pitchFamily="18" charset="0"/>
                <a:cs typeface="Times New Roman" pitchFamily="18" charset="0"/>
              </a:rPr>
              <a:t> وكالاتي:-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6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7754616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50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51811" y="188640"/>
            <a:ext cx="7498080" cy="1143000"/>
          </a:xfrm>
        </p:spPr>
        <p:txBody>
          <a:bodyPr>
            <a:normAutofit/>
          </a:bodyPr>
          <a:lstStyle/>
          <a:p>
            <a:pPr algn="r"/>
            <a:r>
              <a:rPr lang="ar-IQ" sz="32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جدول </a:t>
            </a:r>
            <a:r>
              <a:rPr lang="ar-IQ" sz="3200" b="1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یوضح</a:t>
            </a:r>
            <a:r>
              <a:rPr lang="ar-IQ" sz="32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الحدود </a:t>
            </a:r>
            <a:r>
              <a:rPr lang="ar-IQ" sz="3200" b="1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التقریبیة</a:t>
            </a:r>
            <a:r>
              <a:rPr lang="ar-IQ" sz="32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b="1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للاكاسید</a:t>
            </a:r>
            <a:r>
              <a:rPr lang="ar-IQ" sz="32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المكونة </a:t>
            </a:r>
            <a:r>
              <a:rPr lang="ar-IQ" sz="3200" b="1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للاسمنت</a:t>
            </a:r>
            <a:r>
              <a:rPr lang="ar-IQ" sz="32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b="1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البورتلاندي</a:t>
            </a:r>
            <a:endParaRPr lang="en-US" sz="32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1854"/>
            <a:ext cx="8055533" cy="5113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25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404664"/>
            <a:ext cx="7570088" cy="6048672"/>
          </a:xfrm>
        </p:spPr>
        <p:txBody>
          <a:bodyPr>
            <a:normAutofit fontScale="85000" lnSpcReduction="20000"/>
          </a:bodyPr>
          <a:lstStyle/>
          <a:p>
            <a:pPr marL="82296" indent="0" algn="r">
              <a:buNone/>
            </a:pPr>
            <a:r>
              <a:rPr lang="ar-IQ" sz="4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انواع الاسمنت </a:t>
            </a:r>
            <a:r>
              <a:rPr lang="ar-IQ" sz="4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البورتلاندي</a:t>
            </a:r>
            <a:endParaRPr lang="ar-IQ" sz="4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) Ordinary Portland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Cement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الاسمنت </a:t>
            </a:r>
            <a:r>
              <a:rPr lang="ar-IQ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البورتلادي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العادي -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اكثر الاسمنت استعمالاً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یمثل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95 % من مجموع انواع الاسمنت العادي اذا انه ملائم جداً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للانشاءات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الخرسانیة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العامة عند عدم تعرض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الانشاءات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للكبریتات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التربة وفي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المیاه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الجوفیة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 algn="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Sulfate Resistance Portland Cement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الاسمنت </a:t>
            </a:r>
            <a:r>
              <a:rPr lang="ar-IQ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المقاوم </a:t>
            </a:r>
            <a:r>
              <a:rPr lang="ar-IQ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للكبریتات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اسمنت ذو محتوى منخفض من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الومنیات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الكالسیوم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الثلاثیة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لتفادي مشكلة تفاعل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المركب مع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املاح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الكبریتات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القادمة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من خارج الخرسانة او من الركام المستخدم في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صنعھا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وخاصة الاملاح ذات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الفاعلیة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الشدیدة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مثل املاح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المغنیسیوم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وكبریتات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الصودیوم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التي تؤدي الى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تفتیت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الخرسانة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تدریجیاً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في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المنشآت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المعرضة للتربة مثل الاسس وجدران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السرادیب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والاعمدة تحت مستوى مانع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الرطوبة</a:t>
            </a:r>
          </a:p>
        </p:txBody>
      </p:sp>
    </p:spTree>
    <p:extLst>
      <p:ext uri="{BB962C8B-B14F-4D97-AF65-F5344CB8AC3E}">
        <p14:creationId xmlns:p14="http://schemas.microsoft.com/office/powerpoint/2010/main" val="12637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87624" y="404664"/>
            <a:ext cx="7560840" cy="5832648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early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strength</a:t>
            </a:r>
            <a:r>
              <a:rPr lang="ar-IQ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الاسمنت </a:t>
            </a:r>
            <a:r>
              <a:rPr lang="ar-IQ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سریع</a:t>
            </a:r>
            <a:r>
              <a:rPr lang="ar-IQ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التصلب (</a:t>
            </a:r>
          </a:p>
          <a:p>
            <a:pPr marL="82296" indent="0" algn="r">
              <a:buNone/>
            </a:pP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تشابه الاسمنت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العادي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كثیراً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الا انه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یطور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المقاومة بصورة أسرع من الاسمنت العادي</a:t>
            </a:r>
          </a:p>
          <a:p>
            <a:pPr marL="82296" indent="0" algn="r">
              <a:buNone/>
            </a:pP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ولذلك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یطلق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علیه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الاسمنت ذو المقاومة البكرة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الحصول على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النوع من الاسمنت</a:t>
            </a:r>
          </a:p>
          <a:p>
            <a:pPr marL="82296" indent="0" algn="r">
              <a:buNone/>
            </a:pP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بزیادة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النعومة وبالتالي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زیادة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المساحة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السطحیة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للاماھة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C2S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وتقلیل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مركب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C3S </a:t>
            </a:r>
            <a:r>
              <a:rPr lang="ar-IQ" sz="1800" dirty="0" err="1" smtClean="0">
                <a:latin typeface="Times New Roman" pitchFamily="18" charset="0"/>
                <a:cs typeface="Times New Roman" pitchFamily="18" charset="0"/>
              </a:rPr>
              <a:t>بزیادة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 مركب</a:t>
            </a:r>
          </a:p>
          <a:p>
            <a:pPr marL="82296" indent="0" algn="r">
              <a:buNone/>
            </a:pP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اكثر 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بزمن اقل من الاسمنت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الاعتیادي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. لكن الفرق في المقاومة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CSH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وتكوین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مركبات</a:t>
            </a:r>
          </a:p>
          <a:p>
            <a:pPr marL="82296" indent="0" algn="r">
              <a:buNone/>
            </a:pP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في الاعمار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المتاخرة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قلیل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النوع و الاسمنت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الاعتیادي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النوع من الاسمنت في المحلات التي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یفضل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الاكتساب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السریع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للمقاومة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ویتطلب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رفع</a:t>
            </a:r>
          </a:p>
          <a:p>
            <a:pPr marL="82296" indent="0" algn="r">
              <a:buNone/>
            </a:pP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القوالب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باسرع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وقت,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ویستعمل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ایضا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عندما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یتطلب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الحاجة لخرسانة ذات مقاومة انضغاط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دون</a:t>
            </a:r>
          </a:p>
          <a:p>
            <a:pPr marL="82296" indent="0" algn="r">
              <a:buNone/>
            </a:pP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اللجوء الى استعمال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كمیة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اكبر من الاسمنت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ویفضل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استعمالة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ایضا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في الاجواء الباردة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لحمایة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المنشأ</a:t>
            </a:r>
          </a:p>
          <a:p>
            <a:pPr marL="82296" indent="0" algn="r">
              <a:buNone/>
            </a:pP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من اضرار الانجماد المبكر الا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انھ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غیر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مفضل في الكتل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الخرسانیة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الكبیرة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بسبب حرارة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الاماھة</a:t>
            </a:r>
            <a:endParaRPr lang="ar-IQ" sz="18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(Low 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Heat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Cement)  </a:t>
            </a:r>
            <a:r>
              <a:rPr lang="ar-IQ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الاسمنت </a:t>
            </a:r>
            <a:r>
              <a:rPr lang="ar-IQ" sz="1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منخفض الحرارة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.4</a:t>
            </a:r>
            <a:endParaRPr lang="en-US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یستعمل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النوع في الخرسانة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الكتلیة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مثل السدود والغرض من الاستخدام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تقلیل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كمیة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حرارة</a:t>
            </a:r>
          </a:p>
          <a:p>
            <a:pPr marL="82296" indent="0" algn="r">
              <a:buNone/>
            </a:pP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الاماھھ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الناتجة من التفاعل أثناء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عملیة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التصلب ، إذ بذلك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یقل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الانكماش في الخرسانة ، وبذلك نتفادى</a:t>
            </a:r>
          </a:p>
          <a:p>
            <a:pPr marL="82296" indent="0" algn="r">
              <a:buNone/>
            </a:pP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التشققات ،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ویتصف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الاسمنت ببطء التصلب اي تكون </a:t>
            </a:r>
            <a:r>
              <a:rPr lang="ar-IQ" sz="1800" dirty="0" smtClean="0">
                <a:latin typeface="Times New Roman" pitchFamily="18" charset="0"/>
                <a:cs typeface="Times New Roman" pitchFamily="18" charset="0"/>
              </a:rPr>
              <a:t>مقاومته المبكرة 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منخفضة لكن المقاومة في</a:t>
            </a:r>
          </a:p>
          <a:p>
            <a:pPr marL="82296" indent="0" algn="r">
              <a:buNone/>
            </a:pP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الاعمار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المتاخرة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مساویة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تقریبا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للاسمنت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العادي.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ویفضل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استخدام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النوع من الاسمنت في</a:t>
            </a:r>
          </a:p>
          <a:p>
            <a:pPr marL="82296" indent="0" algn="r">
              <a:buNone/>
            </a:pP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C3S + C3A 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او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C3A 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الاجواء الحارة.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الحصول على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النوع من الاسمنت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بتحدید</a:t>
            </a:r>
            <a:r>
              <a:rPr lang="ar-IQ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800" dirty="0" err="1">
                <a:latin typeface="Times New Roman" pitchFamily="18" charset="0"/>
                <a:cs typeface="Times New Roman" pitchFamily="18" charset="0"/>
              </a:rPr>
              <a:t>كمیة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1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476672"/>
            <a:ext cx="7642096" cy="5760640"/>
          </a:xfrm>
        </p:spPr>
        <p:txBody>
          <a:bodyPr>
            <a:normAutofit fontScale="55000" lnSpcReduction="20000"/>
          </a:bodyPr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Modified </a:t>
            </a:r>
            <a:r>
              <a:rPr lang="en-US" b="1" dirty="0" smtClean="0">
                <a:solidFill>
                  <a:srgbClr val="FF0000"/>
                </a:solidFill>
              </a:rPr>
              <a:t>cement</a:t>
            </a:r>
            <a:r>
              <a:rPr lang="ar-IQ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ar-IQ" b="1" dirty="0" smtClean="0">
                <a:solidFill>
                  <a:srgbClr val="FF0000"/>
                </a:solidFill>
              </a:rPr>
              <a:t> الاسمنت </a:t>
            </a:r>
            <a:r>
              <a:rPr lang="ar-IQ" b="1" dirty="0">
                <a:solidFill>
                  <a:srgbClr val="FF0000"/>
                </a:solidFill>
              </a:rPr>
              <a:t>المعدل </a:t>
            </a:r>
            <a:r>
              <a:rPr lang="en-US" b="1" dirty="0" smtClean="0">
                <a:solidFill>
                  <a:srgbClr val="FF0000"/>
                </a:solidFill>
              </a:rPr>
              <a:t>.4</a:t>
            </a:r>
            <a:endParaRPr lang="en-US" b="1" dirty="0">
              <a:solidFill>
                <a:srgbClr val="FF0000"/>
              </a:solidFill>
            </a:endParaRPr>
          </a:p>
          <a:p>
            <a:pPr marL="82296" indent="0" algn="r">
              <a:buNone/>
            </a:pPr>
            <a:r>
              <a:rPr lang="ar-IQ" dirty="0" err="1"/>
              <a:t>وھو</a:t>
            </a:r>
            <a:r>
              <a:rPr lang="ar-IQ" dirty="0"/>
              <a:t> </a:t>
            </a:r>
            <a:r>
              <a:rPr lang="ar-IQ" dirty="0" err="1"/>
              <a:t>یجمع</a:t>
            </a:r>
            <a:r>
              <a:rPr lang="ar-IQ" dirty="0"/>
              <a:t> </a:t>
            </a:r>
            <a:r>
              <a:rPr lang="ar-IQ" dirty="0" err="1"/>
              <a:t>بین</a:t>
            </a:r>
            <a:r>
              <a:rPr lang="ar-IQ" dirty="0"/>
              <a:t> خواص الاسمنت </a:t>
            </a:r>
            <a:r>
              <a:rPr lang="ar-IQ" dirty="0" err="1"/>
              <a:t>البورتلاندي</a:t>
            </a:r>
            <a:r>
              <a:rPr lang="ar-IQ" dirty="0"/>
              <a:t> منخفض الحرارة والاسمنت </a:t>
            </a:r>
            <a:r>
              <a:rPr lang="ar-IQ" dirty="0" err="1"/>
              <a:t>البورتلاندي</a:t>
            </a:r>
            <a:r>
              <a:rPr lang="ar-IQ" dirty="0"/>
              <a:t> العادي </a:t>
            </a:r>
            <a:r>
              <a:rPr lang="ar-IQ" dirty="0" err="1" smtClean="0"/>
              <a:t>حیث</a:t>
            </a:r>
            <a:r>
              <a:rPr lang="ar-IQ" dirty="0"/>
              <a:t> </a:t>
            </a:r>
            <a:r>
              <a:rPr lang="ar-IQ" dirty="0" err="1" smtClean="0"/>
              <a:t>یكون</a:t>
            </a:r>
            <a:r>
              <a:rPr lang="ar-IQ" dirty="0" smtClean="0"/>
              <a:t> </a:t>
            </a:r>
            <a:r>
              <a:rPr lang="ar-IQ" dirty="0"/>
              <a:t>معدل سرعة انبعاث الحرارة </a:t>
            </a:r>
            <a:r>
              <a:rPr lang="ar-IQ" dirty="0" err="1"/>
              <a:t>لھذا</a:t>
            </a:r>
            <a:r>
              <a:rPr lang="ar-IQ" dirty="0"/>
              <a:t> النوع أعلى </a:t>
            </a:r>
            <a:r>
              <a:rPr lang="ar-IQ" dirty="0" err="1"/>
              <a:t>بقلیل</a:t>
            </a:r>
            <a:r>
              <a:rPr lang="ar-IQ" dirty="0"/>
              <a:t> من الاسمنت منخفض الحرارة واقل </a:t>
            </a:r>
            <a:r>
              <a:rPr lang="ar-IQ" dirty="0" err="1" smtClean="0"/>
              <a:t>بقلیل</a:t>
            </a:r>
            <a:r>
              <a:rPr lang="ar-IQ" dirty="0"/>
              <a:t> </a:t>
            </a:r>
            <a:r>
              <a:rPr lang="ar-IQ" dirty="0" smtClean="0"/>
              <a:t>من </a:t>
            </a:r>
            <a:r>
              <a:rPr lang="ar-IQ" dirty="0"/>
              <a:t>الاسمنت العادي، </a:t>
            </a:r>
            <a:r>
              <a:rPr lang="ar-IQ" dirty="0" err="1"/>
              <a:t>بینما</a:t>
            </a:r>
            <a:r>
              <a:rPr lang="ar-IQ" dirty="0"/>
              <a:t> </a:t>
            </a:r>
            <a:r>
              <a:rPr lang="ar-IQ" dirty="0" err="1"/>
              <a:t>یكون</a:t>
            </a:r>
            <a:r>
              <a:rPr lang="ar-IQ" dirty="0"/>
              <a:t> معدل سرعة اكتساب المقاومة مماثل </a:t>
            </a:r>
            <a:r>
              <a:rPr lang="ar-IQ" dirty="0" err="1"/>
              <a:t>للاسمنت</a:t>
            </a:r>
            <a:r>
              <a:rPr lang="ar-IQ" dirty="0"/>
              <a:t> العادي ، </a:t>
            </a:r>
            <a:r>
              <a:rPr lang="ar-IQ" dirty="0" err="1" smtClean="0"/>
              <a:t>ویستعمل</a:t>
            </a:r>
            <a:r>
              <a:rPr lang="ar-IQ" dirty="0"/>
              <a:t> </a:t>
            </a:r>
            <a:r>
              <a:rPr lang="ar-IQ" dirty="0" smtClean="0"/>
              <a:t>في </a:t>
            </a:r>
            <a:r>
              <a:rPr lang="ar-IQ" dirty="0"/>
              <a:t>المنشآت التي </a:t>
            </a:r>
            <a:r>
              <a:rPr lang="ar-IQ" dirty="0" err="1"/>
              <a:t>یتطلب</a:t>
            </a:r>
            <a:r>
              <a:rPr lang="ar-IQ" dirty="0"/>
              <a:t> ان </a:t>
            </a:r>
            <a:r>
              <a:rPr lang="ar-IQ" dirty="0" err="1"/>
              <a:t>یكون</a:t>
            </a:r>
            <a:r>
              <a:rPr lang="ar-IQ" dirty="0"/>
              <a:t> حرارة </a:t>
            </a:r>
            <a:r>
              <a:rPr lang="ar-IQ" dirty="0" err="1"/>
              <a:t>الاماھھ</a:t>
            </a:r>
            <a:r>
              <a:rPr lang="ar-IQ" dirty="0"/>
              <a:t> اقل من تلك المنبعثة من الاسمنت العادي </a:t>
            </a:r>
            <a:r>
              <a:rPr lang="ar-IQ" dirty="0" smtClean="0"/>
              <a:t>مثل الاسمنت </a:t>
            </a:r>
            <a:r>
              <a:rPr lang="ar-IQ" dirty="0"/>
              <a:t>المستخدم في صب الكتل الضخمة او الصب في الجو الحار مع الحفاظ على مقاومة </a:t>
            </a:r>
            <a:r>
              <a:rPr lang="ar-IQ" dirty="0" smtClean="0"/>
              <a:t>مبكرة مناسبة </a:t>
            </a:r>
            <a:r>
              <a:rPr lang="ar-IQ" dirty="0"/>
              <a:t>نوعا ما، او </a:t>
            </a:r>
            <a:r>
              <a:rPr lang="ar-IQ" dirty="0" err="1"/>
              <a:t>یستخدم</a:t>
            </a:r>
            <a:r>
              <a:rPr lang="ar-IQ" dirty="0"/>
              <a:t> في المحلات التي تتأثر </a:t>
            </a:r>
            <a:r>
              <a:rPr lang="ar-IQ" dirty="0" err="1"/>
              <a:t>بالكبریتات</a:t>
            </a:r>
            <a:r>
              <a:rPr lang="ar-IQ" dirty="0"/>
              <a:t> بدرجة متوسطة.</a:t>
            </a: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Portland </a:t>
            </a:r>
            <a:r>
              <a:rPr lang="en-US" b="1" dirty="0" err="1">
                <a:solidFill>
                  <a:srgbClr val="FF0000"/>
                </a:solidFill>
              </a:rPr>
              <a:t>blastfuramce</a:t>
            </a:r>
            <a:r>
              <a:rPr lang="en-US" b="1" dirty="0">
                <a:solidFill>
                  <a:srgbClr val="FF0000"/>
                </a:solidFill>
              </a:rPr>
              <a:t> slag </a:t>
            </a:r>
            <a:r>
              <a:rPr lang="en-US" b="1" dirty="0" smtClean="0">
                <a:solidFill>
                  <a:srgbClr val="FF0000"/>
                </a:solidFill>
              </a:rPr>
              <a:t>cement</a:t>
            </a:r>
            <a:r>
              <a:rPr lang="ar-IQ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ar-IQ" b="1" dirty="0" smtClean="0">
                <a:solidFill>
                  <a:srgbClr val="FF0000"/>
                </a:solidFill>
              </a:rPr>
              <a:t> الاسمنت </a:t>
            </a:r>
            <a:r>
              <a:rPr lang="ar-IQ" b="1" dirty="0" err="1">
                <a:solidFill>
                  <a:srgbClr val="FF0000"/>
                </a:solidFill>
              </a:rPr>
              <a:t>البورتلاندي</a:t>
            </a:r>
            <a:r>
              <a:rPr lang="ar-IQ" b="1" dirty="0">
                <a:solidFill>
                  <a:srgbClr val="FF0000"/>
                </a:solidFill>
              </a:rPr>
              <a:t> خبث الافران </a:t>
            </a:r>
            <a:r>
              <a:rPr lang="ar-IQ" b="1" dirty="0" err="1">
                <a:solidFill>
                  <a:srgbClr val="FF0000"/>
                </a:solidFill>
              </a:rPr>
              <a:t>العالمیة</a:t>
            </a:r>
            <a:r>
              <a:rPr lang="ar-IQ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.5</a:t>
            </a:r>
            <a:endParaRPr lang="en-US" b="1" dirty="0">
              <a:solidFill>
                <a:srgbClr val="FF0000"/>
              </a:solidFill>
            </a:endParaRPr>
          </a:p>
          <a:p>
            <a:pPr marL="82296" indent="0" algn="r">
              <a:buNone/>
            </a:pPr>
            <a:r>
              <a:rPr lang="ar-IQ" dirty="0"/>
              <a:t>ان الخبث </a:t>
            </a:r>
            <a:r>
              <a:rPr lang="ar-IQ" dirty="0" err="1"/>
              <a:t>ھو</a:t>
            </a:r>
            <a:r>
              <a:rPr lang="ar-IQ" dirty="0"/>
              <a:t> فضلات </a:t>
            </a:r>
            <a:r>
              <a:rPr lang="ar-IQ" dirty="0" err="1"/>
              <a:t>صناعیة</a:t>
            </a:r>
            <a:r>
              <a:rPr lang="ar-IQ" dirty="0"/>
              <a:t> </a:t>
            </a:r>
            <a:r>
              <a:rPr lang="ar-IQ" dirty="0" err="1" smtClean="0"/>
              <a:t>تاتي</a:t>
            </a:r>
            <a:r>
              <a:rPr lang="ar-IQ" dirty="0" smtClean="0"/>
              <a:t> </a:t>
            </a:r>
            <a:r>
              <a:rPr lang="ar-IQ" dirty="0"/>
              <a:t>من </a:t>
            </a:r>
            <a:r>
              <a:rPr lang="ar-IQ" dirty="0" err="1"/>
              <a:t>تصنیع</a:t>
            </a:r>
            <a:r>
              <a:rPr lang="ar-IQ" dirty="0"/>
              <a:t> </a:t>
            </a:r>
            <a:r>
              <a:rPr lang="ar-IQ" dirty="0" err="1"/>
              <a:t>الحدید</a:t>
            </a:r>
            <a:r>
              <a:rPr lang="ar-IQ" dirty="0"/>
              <a:t> الخام </a:t>
            </a:r>
            <a:r>
              <a:rPr lang="ar-IQ" dirty="0" err="1"/>
              <a:t>حیث</a:t>
            </a:r>
            <a:r>
              <a:rPr lang="ar-IQ" dirty="0"/>
              <a:t> نحصل على </a:t>
            </a:r>
            <a:r>
              <a:rPr lang="ar-IQ" dirty="0" err="1"/>
              <a:t>كمیة</a:t>
            </a:r>
            <a:r>
              <a:rPr lang="ar-IQ" dirty="0"/>
              <a:t> </a:t>
            </a:r>
            <a:r>
              <a:rPr lang="ar-IQ" dirty="0" err="1"/>
              <a:t>متساویة</a:t>
            </a:r>
            <a:r>
              <a:rPr lang="ar-IQ" dirty="0"/>
              <a:t> من</a:t>
            </a:r>
          </a:p>
          <a:p>
            <a:pPr marL="82296" indent="0" algn="r">
              <a:buNone/>
            </a:pPr>
            <a:r>
              <a:rPr lang="ar-IQ" dirty="0" err="1"/>
              <a:t>الحدید</a:t>
            </a:r>
            <a:r>
              <a:rPr lang="ar-IQ" dirty="0"/>
              <a:t> والخبث كما </a:t>
            </a:r>
            <a:r>
              <a:rPr lang="ar-IQ" dirty="0" smtClean="0"/>
              <a:t>انه </a:t>
            </a:r>
            <a:r>
              <a:rPr lang="ar-IQ" dirty="0" err="1"/>
              <a:t>یحتوي</a:t>
            </a:r>
            <a:r>
              <a:rPr lang="ar-IQ" dirty="0"/>
              <a:t> على </a:t>
            </a:r>
            <a:r>
              <a:rPr lang="ar-IQ" dirty="0" err="1"/>
              <a:t>خلیط</a:t>
            </a:r>
            <a:r>
              <a:rPr lang="ar-IQ" dirty="0"/>
              <a:t> من </a:t>
            </a:r>
            <a:r>
              <a:rPr lang="ar-IQ" dirty="0" err="1"/>
              <a:t>الجیر</a:t>
            </a:r>
            <a:r>
              <a:rPr lang="ar-IQ" dirty="0"/>
              <a:t> </a:t>
            </a:r>
            <a:r>
              <a:rPr lang="ar-IQ" dirty="0" err="1"/>
              <a:t>والسلیكا</a:t>
            </a:r>
            <a:r>
              <a:rPr lang="ar-IQ" dirty="0"/>
              <a:t> </a:t>
            </a:r>
            <a:r>
              <a:rPr lang="ar-IQ" dirty="0" err="1"/>
              <a:t>والالومینا</a:t>
            </a:r>
            <a:r>
              <a:rPr lang="ar-IQ" dirty="0"/>
              <a:t> </a:t>
            </a:r>
            <a:r>
              <a:rPr lang="ar-IQ" dirty="0" err="1"/>
              <a:t>وھي</a:t>
            </a:r>
            <a:r>
              <a:rPr lang="ar-IQ" dirty="0"/>
              <a:t> نفس </a:t>
            </a:r>
            <a:r>
              <a:rPr lang="ar-IQ" dirty="0" err="1"/>
              <a:t>الاكاسید</a:t>
            </a:r>
            <a:r>
              <a:rPr lang="ar-IQ" dirty="0"/>
              <a:t> التي</a:t>
            </a:r>
          </a:p>
          <a:p>
            <a:pPr marL="82296" indent="0" algn="r">
              <a:buNone/>
            </a:pPr>
            <a:r>
              <a:rPr lang="ar-IQ" dirty="0" err="1"/>
              <a:t>یصنع</a:t>
            </a:r>
            <a:r>
              <a:rPr lang="ar-IQ" dirty="0"/>
              <a:t> </a:t>
            </a:r>
            <a:r>
              <a:rPr lang="ar-IQ" dirty="0" err="1"/>
              <a:t>منھا</a:t>
            </a:r>
            <a:r>
              <a:rPr lang="ar-IQ" dirty="0"/>
              <a:t> الاسمنت </a:t>
            </a:r>
            <a:r>
              <a:rPr lang="ar-IQ" dirty="0" err="1"/>
              <a:t>البورتلاندي</a:t>
            </a:r>
            <a:r>
              <a:rPr lang="ar-IQ" dirty="0"/>
              <a:t> ولكن بنسب مختلفة.</a:t>
            </a:r>
          </a:p>
          <a:p>
            <a:pPr marL="82296" indent="0" algn="r">
              <a:buNone/>
            </a:pPr>
            <a:r>
              <a:rPr lang="ar-IQ" dirty="0" err="1"/>
              <a:t>یصنع</a:t>
            </a:r>
            <a:r>
              <a:rPr lang="ar-IQ" dirty="0"/>
              <a:t> </a:t>
            </a:r>
            <a:r>
              <a:rPr lang="ar-IQ" dirty="0" err="1"/>
              <a:t>ھذا</a:t>
            </a:r>
            <a:r>
              <a:rPr lang="ar-IQ" dirty="0"/>
              <a:t> الاسمنت وذلك بطحن خبث الافران </a:t>
            </a:r>
            <a:r>
              <a:rPr lang="ar-IQ" dirty="0" err="1"/>
              <a:t>العالیة</a:t>
            </a:r>
            <a:r>
              <a:rPr lang="ar-IQ" dirty="0"/>
              <a:t> (بعد </a:t>
            </a:r>
            <a:r>
              <a:rPr lang="ar-IQ" dirty="0" err="1"/>
              <a:t>تبریده</a:t>
            </a:r>
            <a:r>
              <a:rPr lang="ar-IQ" dirty="0"/>
              <a:t> وطحنة الى </a:t>
            </a:r>
            <a:r>
              <a:rPr lang="ar-IQ" dirty="0" err="1"/>
              <a:t>حبیبات</a:t>
            </a:r>
            <a:r>
              <a:rPr lang="ar-IQ" dirty="0"/>
              <a:t> </a:t>
            </a:r>
            <a:r>
              <a:rPr lang="ar-IQ" dirty="0" err="1"/>
              <a:t>مشابھة</a:t>
            </a:r>
            <a:endParaRPr lang="ar-IQ" dirty="0"/>
          </a:p>
          <a:p>
            <a:pPr marL="82296" indent="0" algn="r">
              <a:buNone/>
            </a:pPr>
            <a:r>
              <a:rPr lang="ar-IQ" dirty="0"/>
              <a:t>بالحجم </a:t>
            </a:r>
            <a:r>
              <a:rPr lang="ar-IQ" dirty="0" err="1"/>
              <a:t>حبیبات</a:t>
            </a:r>
            <a:r>
              <a:rPr lang="ar-IQ" dirty="0"/>
              <a:t> الاسمنت) مع </a:t>
            </a:r>
            <a:r>
              <a:rPr lang="ar-IQ" dirty="0" err="1"/>
              <a:t>كلنكر</a:t>
            </a:r>
            <a:r>
              <a:rPr lang="ar-IQ" dirty="0"/>
              <a:t> الاسمنت </a:t>
            </a:r>
            <a:r>
              <a:rPr lang="ar-IQ" dirty="0" err="1"/>
              <a:t>البورتلاندي</a:t>
            </a:r>
            <a:r>
              <a:rPr lang="ar-IQ" dirty="0"/>
              <a:t> </a:t>
            </a:r>
            <a:r>
              <a:rPr lang="ar-IQ" dirty="0" err="1"/>
              <a:t>بحیث</a:t>
            </a:r>
            <a:r>
              <a:rPr lang="ar-IQ" dirty="0"/>
              <a:t> </a:t>
            </a:r>
            <a:r>
              <a:rPr lang="ar-IQ" dirty="0" err="1"/>
              <a:t>لاتتجاوز</a:t>
            </a:r>
            <a:r>
              <a:rPr lang="ar-IQ" dirty="0"/>
              <a:t> نسبة الخبث 65 % من</a:t>
            </a:r>
          </a:p>
          <a:p>
            <a:pPr marL="82296" indent="0" algn="r">
              <a:buNone/>
            </a:pPr>
            <a:r>
              <a:rPr lang="ar-IQ" dirty="0"/>
              <a:t>وزن </a:t>
            </a:r>
            <a:r>
              <a:rPr lang="ar-IQ" dirty="0" err="1"/>
              <a:t>الخلیط</a:t>
            </a:r>
            <a:r>
              <a:rPr lang="ar-IQ" dirty="0"/>
              <a:t>, او </a:t>
            </a:r>
            <a:r>
              <a:rPr lang="ar-IQ" dirty="0" err="1"/>
              <a:t>باضافتھ</a:t>
            </a:r>
            <a:r>
              <a:rPr lang="ar-IQ" dirty="0"/>
              <a:t> الى المواد </a:t>
            </a:r>
            <a:r>
              <a:rPr lang="ar-IQ" dirty="0" err="1"/>
              <a:t>الاولیة</a:t>
            </a:r>
            <a:r>
              <a:rPr lang="ar-IQ" dirty="0"/>
              <a:t> في صناعة الاسمنت. </a:t>
            </a:r>
            <a:r>
              <a:rPr lang="ar-IQ" dirty="0" err="1"/>
              <a:t>یمتاز</a:t>
            </a:r>
            <a:r>
              <a:rPr lang="ar-IQ" dirty="0"/>
              <a:t> </a:t>
            </a:r>
            <a:r>
              <a:rPr lang="ar-IQ" dirty="0" err="1"/>
              <a:t>ھذا</a:t>
            </a:r>
            <a:r>
              <a:rPr lang="ar-IQ" dirty="0"/>
              <a:t> النوع من الاسمنت</a:t>
            </a:r>
          </a:p>
          <a:p>
            <a:pPr marL="82296" indent="0" algn="r">
              <a:buNone/>
            </a:pPr>
            <a:r>
              <a:rPr lang="ar-IQ" dirty="0" err="1"/>
              <a:t>البورتلاندي</a:t>
            </a:r>
            <a:r>
              <a:rPr lang="ar-IQ" dirty="0"/>
              <a:t> ب :-</a:t>
            </a:r>
          </a:p>
          <a:p>
            <a:pPr marL="82296" indent="0" algn="r">
              <a:buNone/>
            </a:pPr>
            <a:r>
              <a:rPr lang="ar-IQ" dirty="0" smtClean="0"/>
              <a:t>- تفاعله بطئ </a:t>
            </a:r>
            <a:r>
              <a:rPr lang="ar-IQ" dirty="0"/>
              <a:t>مع الماء لذلك تطور المقاومة بطئ وانطلاق الحرارة بطئ لذلك </a:t>
            </a:r>
            <a:r>
              <a:rPr lang="ar-IQ" dirty="0" err="1"/>
              <a:t>یمكن</a:t>
            </a:r>
            <a:r>
              <a:rPr lang="ar-IQ" dirty="0"/>
              <a:t> </a:t>
            </a:r>
            <a:r>
              <a:rPr lang="ar-IQ" dirty="0" smtClean="0"/>
              <a:t>استخدامه </a:t>
            </a:r>
            <a:r>
              <a:rPr lang="ar-IQ" dirty="0"/>
              <a:t>في</a:t>
            </a:r>
          </a:p>
          <a:p>
            <a:pPr marL="82296" indent="0" algn="r">
              <a:buNone/>
            </a:pPr>
            <a:r>
              <a:rPr lang="ar-IQ" dirty="0"/>
              <a:t>الخرسانة </a:t>
            </a:r>
            <a:r>
              <a:rPr lang="ar-IQ" dirty="0" err="1"/>
              <a:t>الكتلیة</a:t>
            </a:r>
            <a:r>
              <a:rPr lang="ar-IQ" dirty="0"/>
              <a:t> </a:t>
            </a:r>
            <a:r>
              <a:rPr lang="ar-IQ" dirty="0" err="1"/>
              <a:t>ولایمكن</a:t>
            </a:r>
            <a:r>
              <a:rPr lang="ar-IQ" dirty="0"/>
              <a:t> </a:t>
            </a:r>
            <a:r>
              <a:rPr lang="ar-IQ" dirty="0" smtClean="0"/>
              <a:t>استخدامه في </a:t>
            </a:r>
            <a:r>
              <a:rPr lang="ar-IQ" dirty="0"/>
              <a:t>الاجواء الباردة.</a:t>
            </a:r>
          </a:p>
          <a:p>
            <a:pPr marL="82296" indent="0" algn="r">
              <a:buNone/>
            </a:pPr>
            <a:r>
              <a:rPr lang="ar-IQ" dirty="0" err="1"/>
              <a:t>ویقلل</a:t>
            </a:r>
            <a:r>
              <a:rPr lang="ar-IQ" dirty="0"/>
              <a:t> من </a:t>
            </a:r>
            <a:r>
              <a:rPr lang="en-US" dirty="0"/>
              <a:t>C4AF </a:t>
            </a:r>
            <a:r>
              <a:rPr lang="en-US" dirty="0" smtClean="0"/>
              <a:t>– </a:t>
            </a:r>
            <a:r>
              <a:rPr lang="ar-IQ" dirty="0" smtClean="0"/>
              <a:t>- مقاومته </a:t>
            </a:r>
            <a:r>
              <a:rPr lang="ar-IQ" dirty="0" err="1" smtClean="0"/>
              <a:t>للكبریتات</a:t>
            </a:r>
            <a:r>
              <a:rPr lang="ar-IQ" dirty="0" smtClean="0"/>
              <a:t> </a:t>
            </a:r>
            <a:r>
              <a:rPr lang="ar-IQ" dirty="0"/>
              <a:t>افضل من الاسمنت </a:t>
            </a:r>
            <a:r>
              <a:rPr lang="ar-IQ" dirty="0" err="1"/>
              <a:t>الاعتیادي</a:t>
            </a:r>
            <a:r>
              <a:rPr lang="ar-IQ" dirty="0"/>
              <a:t> ( وجود </a:t>
            </a:r>
            <a:r>
              <a:rPr lang="ar-IQ" dirty="0" err="1"/>
              <a:t>الحدید</a:t>
            </a:r>
            <a:r>
              <a:rPr lang="ar-IQ" dirty="0"/>
              <a:t> </a:t>
            </a:r>
            <a:r>
              <a:rPr lang="ar-IQ" dirty="0" err="1"/>
              <a:t>یزید</a:t>
            </a:r>
            <a:r>
              <a:rPr lang="ar-IQ" dirty="0"/>
              <a:t> من</a:t>
            </a:r>
          </a:p>
          <a:p>
            <a:pPr marL="82296" indent="0" algn="r">
              <a:buNone/>
            </a:pPr>
            <a:r>
              <a:rPr lang="ar-IQ" dirty="0" smtClean="0"/>
              <a:t>). </a:t>
            </a:r>
            <a:r>
              <a:rPr lang="en-US" dirty="0"/>
              <a:t>C3A</a:t>
            </a:r>
          </a:p>
        </p:txBody>
      </p:sp>
    </p:spTree>
    <p:extLst>
      <p:ext uri="{BB962C8B-B14F-4D97-AF65-F5344CB8AC3E}">
        <p14:creationId xmlns:p14="http://schemas.microsoft.com/office/powerpoint/2010/main" val="26856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476672"/>
            <a:ext cx="8178112" cy="5987752"/>
          </a:xfrm>
        </p:spPr>
        <p:txBody>
          <a:bodyPr>
            <a:normAutofit fontScale="62500" lnSpcReduction="20000"/>
          </a:bodyPr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White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Cement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الاسمنت </a:t>
            </a:r>
            <a:r>
              <a:rPr lang="ar-IQ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الأبیض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.6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یرجع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تمیزه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باللون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الأبیض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لان نسبة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اكاسید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الحدید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لا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تزید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عن 1% وتتلخص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استعمالاته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للاغراض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المعماریة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فقط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ویمكن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اضافة الوان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له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ولایمكن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استخدامه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المحلات الاخرى بسبب ضعف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المقاومة والانكماش العالي.</a:t>
            </a:r>
          </a:p>
          <a:p>
            <a:pPr marL="82296" indent="0" algn="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الاسمنت 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المقاوم </a:t>
            </a:r>
            <a:r>
              <a:rPr lang="ar-IQ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للبكتریا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.7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ینتج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بإضافة مادة مقاومة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للبكتریا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إلى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الكلنكر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عند الطحن مما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یكسبھ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الخاصیة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للقضاء على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مشكلة تآكل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أرضیات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مصانع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الأغذیة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وحمایة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الحوائط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من الأحماض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العضویة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التي تتفاعل مع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مكونات الاسمنت .</a:t>
            </a: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Pozolanic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Cement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الاسمنت </a:t>
            </a:r>
            <a:r>
              <a:rPr lang="ar-IQ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البوزولاني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.8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البوزولانیة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مواد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طبیعیة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او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صناعیة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حاویة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على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السلیكا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او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سلیكا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والالومینا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اذا تم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حرقھا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reactive)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بدرجات الحرارة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وطحنھا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الى مواد ناعمة تتحول الى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صورتھا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القابلة للتفاعل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بوجود الماء تتفاعل مع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ھیدروكسید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الكالسیوم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الناتج من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اماھة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السلیكات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لتكوین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مركبات ذات خواص</a:t>
            </a: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لتفاعل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بطئ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فیكون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تطور المقاومة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لھذا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النوع من الاسمنت بطئ لكن .(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CSH)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اسمنتیة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المقاومة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النھائیة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تكون اعلى من الاسمنت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العادي. تكون حرارة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الاماھة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منخفضة لذلك</a:t>
            </a: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استخدامه 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الصبات الضخمة والسدود. ومن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مساوئه انه كلما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تزید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كمیة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المواد المتفاعلة مع</a:t>
            </a: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ھیدروكسید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الكالسیوم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تقل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القاعدیة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فیكون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الاسمنت حامضي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یشجع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على تفاعل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الكلوریدات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مع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حدید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التسلیح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فیحدث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التاكل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61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322</TotalTime>
  <Words>1232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انقلاب</vt:lpstr>
      <vt:lpstr>الاسمنت</vt:lpstr>
      <vt:lpstr>صناعة وانتاج الاسمنت البورتلاندي</vt:lpstr>
      <vt:lpstr>PowerPoint Presentation</vt:lpstr>
      <vt:lpstr>PowerPoint Presentation</vt:lpstr>
      <vt:lpstr>جدول یوضح الحدود التقریبیة للاكاسید المكونة للاسمنت البورتلاندي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الاسمنت</dc:title>
  <dc:creator>wassan</dc:creator>
  <cp:lastModifiedBy>Maher</cp:lastModifiedBy>
  <cp:revision>22</cp:revision>
  <dcterms:created xsi:type="dcterms:W3CDTF">2020-06-13T00:21:03Z</dcterms:created>
  <dcterms:modified xsi:type="dcterms:W3CDTF">2020-06-22T07:41:47Z</dcterms:modified>
</cp:coreProperties>
</file>